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321" r:id="rId3"/>
    <p:sldId id="433" r:id="rId4"/>
    <p:sldId id="264" r:id="rId5"/>
    <p:sldId id="320" r:id="rId6"/>
    <p:sldId id="428" r:id="rId7"/>
    <p:sldId id="435" r:id="rId8"/>
    <p:sldId id="426" r:id="rId9"/>
    <p:sldId id="430" r:id="rId10"/>
    <p:sldId id="437" r:id="rId11"/>
    <p:sldId id="425" r:id="rId12"/>
    <p:sldId id="436" r:id="rId13"/>
    <p:sldId id="310" r:id="rId14"/>
    <p:sldId id="427" r:id="rId15"/>
    <p:sldId id="431" r:id="rId16"/>
    <p:sldId id="43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EB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FAFE-6EF5-4619-A967-ACBBF7A23451}" type="datetimeFigureOut">
              <a:rPr lang="en-IN" smtClean="0"/>
              <a:t>12-02-2024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00C173-241F-4B11-9469-E71758E0B3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4157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Various</a:t>
            </a:r>
            <a:r>
              <a:rPr lang="en-US" baseline="0" dirty="0"/>
              <a:t> uses of RNA-Seq and technologies (illumina, EST-sanger, 454)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EBD54-2E0E-9149-863D-A25687CB8B4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945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Various</a:t>
            </a:r>
            <a:r>
              <a:rPr lang="en-US" baseline="0" dirty="0"/>
              <a:t> uses of RNA-Seq and technologies (illumina, EST-sanger, 454)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EBD54-2E0E-9149-863D-A25687CB8B4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945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Various</a:t>
            </a:r>
            <a:r>
              <a:rPr lang="en-US" baseline="0" dirty="0"/>
              <a:t> uses of RNA-Seq and technologies (illumina, EST-sanger, 454)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EBD54-2E0E-9149-863D-A25687CB8B4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947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3F383-A8E9-4C38-8481-EEBF905E74F2}" type="datetimeFigureOut">
              <a:rPr lang="en-IN" smtClean="0"/>
              <a:t>12-02-2024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C516D-C8EB-4F73-A1D1-9A8D40A454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1426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3F383-A8E9-4C38-8481-EEBF905E74F2}" type="datetimeFigureOut">
              <a:rPr lang="en-IN" smtClean="0"/>
              <a:t>12-02-2024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C516D-C8EB-4F73-A1D1-9A8D40A454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1119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3F383-A8E9-4C38-8481-EEBF905E74F2}" type="datetimeFigureOut">
              <a:rPr lang="en-IN" smtClean="0"/>
              <a:t>12-02-2024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C516D-C8EB-4F73-A1D1-9A8D40A454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68668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3F383-A8E9-4C38-8481-EEBF905E74F2}" type="datetimeFigureOut">
              <a:rPr lang="en-IN" smtClean="0"/>
              <a:t>12-02-2024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C516D-C8EB-4F73-A1D1-9A8D40A45466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72892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3F383-A8E9-4C38-8481-EEBF905E74F2}" type="datetimeFigureOut">
              <a:rPr lang="en-IN" smtClean="0"/>
              <a:t>12-02-2024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C516D-C8EB-4F73-A1D1-9A8D40A454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60960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3F383-A8E9-4C38-8481-EEBF905E74F2}" type="datetimeFigureOut">
              <a:rPr lang="en-IN" smtClean="0"/>
              <a:t>12-02-2024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C516D-C8EB-4F73-A1D1-9A8D40A454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36391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3F383-A8E9-4C38-8481-EEBF905E74F2}" type="datetimeFigureOut">
              <a:rPr lang="en-IN" smtClean="0"/>
              <a:t>12-02-2024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C516D-C8EB-4F73-A1D1-9A8D40A454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6946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3F383-A8E9-4C38-8481-EEBF905E74F2}" type="datetimeFigureOut">
              <a:rPr lang="en-IN" smtClean="0"/>
              <a:t>12-02-2024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C516D-C8EB-4F73-A1D1-9A8D40A454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4680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3F383-A8E9-4C38-8481-EEBF905E74F2}" type="datetimeFigureOut">
              <a:rPr lang="en-IN" smtClean="0"/>
              <a:t>12-02-2024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C516D-C8EB-4F73-A1D1-9A8D40A454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65060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76025-4B16-40CC-ADDC-C6A50F5FF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57A0A-C854-4924-A9BF-44EE5FFCB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3E8E7-16C6-4057-8541-C2A3789C4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3F383-A8E9-4C38-8481-EEBF905E74F2}" type="datetimeFigureOut">
              <a:rPr lang="en-IN" smtClean="0"/>
              <a:t>12-02-2024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D57DD-10D2-4619-BD41-10C4D18C2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D3AF3-2D77-45E4-802E-BF1A8FC22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C516D-C8EB-4F73-A1D1-9A8D40A454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6363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3F383-A8E9-4C38-8481-EEBF905E74F2}" type="datetimeFigureOut">
              <a:rPr lang="en-IN" smtClean="0"/>
              <a:t>12-02-2024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C516D-C8EB-4F73-A1D1-9A8D40A454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4609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3F383-A8E9-4C38-8481-EEBF905E74F2}" type="datetimeFigureOut">
              <a:rPr lang="en-IN" smtClean="0"/>
              <a:t>12-02-2024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C516D-C8EB-4F73-A1D1-9A8D40A454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7286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3F383-A8E9-4C38-8481-EEBF905E74F2}" type="datetimeFigureOut">
              <a:rPr lang="en-IN" smtClean="0"/>
              <a:t>12-02-2024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C516D-C8EB-4F73-A1D1-9A8D40A454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474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3F383-A8E9-4C38-8481-EEBF905E74F2}" type="datetimeFigureOut">
              <a:rPr lang="en-IN" smtClean="0"/>
              <a:t>12-02-2024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C516D-C8EB-4F73-A1D1-9A8D40A454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7018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3F383-A8E9-4C38-8481-EEBF905E74F2}" type="datetimeFigureOut">
              <a:rPr lang="en-IN" smtClean="0"/>
              <a:t>12-02-2024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C516D-C8EB-4F73-A1D1-9A8D40A454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4634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3F383-A8E9-4C38-8481-EEBF905E74F2}" type="datetimeFigureOut">
              <a:rPr lang="en-IN" smtClean="0"/>
              <a:t>12-02-2024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C516D-C8EB-4F73-A1D1-9A8D40A454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2447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3F383-A8E9-4C38-8481-EEBF905E74F2}" type="datetimeFigureOut">
              <a:rPr lang="en-IN" smtClean="0"/>
              <a:t>12-02-2024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C516D-C8EB-4F73-A1D1-9A8D40A454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2554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3F383-A8E9-4C38-8481-EEBF905E74F2}" type="datetimeFigureOut">
              <a:rPr lang="en-IN" smtClean="0"/>
              <a:t>12-02-2024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C516D-C8EB-4F73-A1D1-9A8D40A454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5312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953F383-A8E9-4C38-8481-EEBF905E74F2}" type="datetimeFigureOut">
              <a:rPr lang="en-IN" smtClean="0"/>
              <a:t>12-02-2024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1B9C516D-C8EB-4F73-A1D1-9A8D40A454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8892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oinformatics.babraham.ac.uk/projects/fastqc/" TargetMode="External"/><Relationship Id="rId2" Type="http://schemas.openxmlformats.org/officeDocument/2006/relationships/hyperlink" Target="https://ccb.jhu.edu/software/hisat2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www.r-project.org/" TargetMode="External"/><Relationship Id="rId5" Type="http://schemas.openxmlformats.org/officeDocument/2006/relationships/hyperlink" Target="http://www.bioinformatics.babraham.ac.uk/projects/trim_galore/" TargetMode="External"/><Relationship Id="rId4" Type="http://schemas.openxmlformats.org/officeDocument/2006/relationships/hyperlink" Target="https://pypi.python.org/pypi/cutadapt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nsembl.org/Saccharomyces_cerevisiae/" TargetMode="Externa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E3FC2-CAFA-4E02-8C8E-57F1FE479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62574" y="396872"/>
            <a:ext cx="6438901" cy="1297115"/>
          </a:xfrm>
        </p:spPr>
        <p:txBody>
          <a:bodyPr anchor="t">
            <a:norm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+mn-lt"/>
              </a:rPr>
              <a:t>Big data analysis insights into transcriptomics analysis</a:t>
            </a:r>
            <a:endParaRPr lang="en-IN" sz="2800" b="1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7" name="Graphic 6" descr="DNA">
            <a:extLst>
              <a:ext uri="{FF2B5EF4-FFF2-40B4-BE49-F238E27FC236}">
                <a16:creationId xmlns:a16="http://schemas.microsoft.com/office/drawing/2014/main" id="{0A6D15EC-CD3A-A83C-1ECA-B12A4BAFE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534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C39EAB-1B69-41A9-AB9A-9E439849A808}"/>
              </a:ext>
            </a:extLst>
          </p:cNvPr>
          <p:cNvSpPr txBox="1"/>
          <p:nvPr/>
        </p:nvSpPr>
        <p:spPr>
          <a:xfrm>
            <a:off x="5611840" y="3609975"/>
            <a:ext cx="5094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 </a:t>
            </a:r>
          </a:p>
          <a:p>
            <a:pPr algn="l"/>
            <a:r>
              <a:rPr lang="en-I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Rajesh Kumar Gazara, Ph.D.</a:t>
            </a:r>
          </a:p>
          <a:p>
            <a:pPr algn="l"/>
            <a:r>
              <a:rPr lang="en-I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Senior Bioinformatics Analyst @xNARA Biologics</a:t>
            </a:r>
          </a:p>
        </p:txBody>
      </p:sp>
    </p:spTree>
    <p:extLst>
      <p:ext uri="{BB962C8B-B14F-4D97-AF65-F5344CB8AC3E}">
        <p14:creationId xmlns:p14="http://schemas.microsoft.com/office/powerpoint/2010/main" val="460087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2E85C2-D347-4DED-9C57-DC83EF4EF0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0" t="39999" r="31714" b="17985"/>
          <a:stretch/>
        </p:blipFill>
        <p:spPr>
          <a:xfrm>
            <a:off x="765544" y="1201480"/>
            <a:ext cx="10823552" cy="41254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062C4C-9684-4A1C-B0CC-1E1C34DBE17C}"/>
              </a:ext>
            </a:extLst>
          </p:cNvPr>
          <p:cNvSpPr txBox="1"/>
          <p:nvPr/>
        </p:nvSpPr>
        <p:spPr>
          <a:xfrm>
            <a:off x="1620283" y="116961"/>
            <a:ext cx="8229602" cy="564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Fasta</a:t>
            </a: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Format</a:t>
            </a:r>
          </a:p>
        </p:txBody>
      </p:sp>
    </p:spTree>
    <p:extLst>
      <p:ext uri="{BB962C8B-B14F-4D97-AF65-F5344CB8AC3E}">
        <p14:creationId xmlns:p14="http://schemas.microsoft.com/office/powerpoint/2010/main" val="1018135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ASTQ format and a brief explanation of each line in the format.">
            <a:extLst>
              <a:ext uri="{FF2B5EF4-FFF2-40B4-BE49-F238E27FC236}">
                <a16:creationId xmlns:a16="http://schemas.microsoft.com/office/drawing/2014/main" id="{00E81F42-C9E0-42CE-A1FA-2590B6F57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28567"/>
            <a:ext cx="121920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D1E87A-E2FD-4645-82A0-EFFDF1C4E00A}"/>
              </a:ext>
            </a:extLst>
          </p:cNvPr>
          <p:cNvSpPr txBox="1"/>
          <p:nvPr/>
        </p:nvSpPr>
        <p:spPr>
          <a:xfrm>
            <a:off x="482600" y="5174841"/>
            <a:ext cx="11468100" cy="1102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000" dirty="0">
                <a:latin typeface=""/>
                <a:cs typeface=""/>
              </a:rPr>
              <a:t>Insert size for paired-end data?</a:t>
            </a:r>
          </a:p>
          <a:p>
            <a:pPr marL="346075" lvl="1">
              <a:lnSpc>
                <a:spcPct val="120000"/>
              </a:lnSpc>
              <a:spcAft>
                <a:spcPts val="600"/>
              </a:spcAft>
            </a:pPr>
            <a:r>
              <a:rPr lang="en-US" sz="1600" dirty="0">
                <a:latin typeface=""/>
                <a:cs typeface=""/>
              </a:rPr>
              <a:t>Usually for all RNA-Seq applications it is between 300 to 600 nucleotides, unless otherwise specified by a downstream application.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6E214-9BED-442E-802A-21F2E40F1277}"/>
              </a:ext>
            </a:extLst>
          </p:cNvPr>
          <p:cNvSpPr txBox="1"/>
          <p:nvPr/>
        </p:nvSpPr>
        <p:spPr>
          <a:xfrm>
            <a:off x="1620283" y="116961"/>
            <a:ext cx="8229602" cy="564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Fastq</a:t>
            </a: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Format</a:t>
            </a:r>
          </a:p>
        </p:txBody>
      </p:sp>
    </p:spTree>
    <p:extLst>
      <p:ext uri="{BB962C8B-B14F-4D97-AF65-F5344CB8AC3E}">
        <p14:creationId xmlns:p14="http://schemas.microsoft.com/office/powerpoint/2010/main" val="2209142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189A642-9652-462C-A33F-B11CD2F46128}"/>
              </a:ext>
            </a:extLst>
          </p:cNvPr>
          <p:cNvSpPr txBox="1"/>
          <p:nvPr/>
        </p:nvSpPr>
        <p:spPr>
          <a:xfrm>
            <a:off x="1745325" y="91945"/>
            <a:ext cx="8229602" cy="564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GTF/GFF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DF4383-A17D-4B24-BB45-2EE11E5C12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90" t="15659" r="1628" b="14573"/>
          <a:stretch/>
        </p:blipFill>
        <p:spPr>
          <a:xfrm>
            <a:off x="0" y="1073888"/>
            <a:ext cx="11993526" cy="584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44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/>
          <p:cNvSpPr txBox="1"/>
          <p:nvPr/>
        </p:nvSpPr>
        <p:spPr>
          <a:xfrm>
            <a:off x="4743719" y="145110"/>
            <a:ext cx="2700562" cy="564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 Control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330" y="887136"/>
            <a:ext cx="3841591" cy="2881193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2770378" y="614184"/>
            <a:ext cx="139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Poor quality!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D57CF2-88CD-4AE1-88BB-C3904E38F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764" y="882709"/>
            <a:ext cx="3841592" cy="28811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FAAC56-A45F-4C6C-921C-A243B3A1D9AE}"/>
              </a:ext>
            </a:extLst>
          </p:cNvPr>
          <p:cNvSpPr txBox="1"/>
          <p:nvPr/>
        </p:nvSpPr>
        <p:spPr>
          <a:xfrm>
            <a:off x="7816827" y="658490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quality!</a:t>
            </a:r>
          </a:p>
        </p:txBody>
      </p:sp>
      <p:pic>
        <p:nvPicPr>
          <p:cNvPr id="10246" name="Picture 6" descr="Adapter Content_Composite">
            <a:extLst>
              <a:ext uri="{FF2B5EF4-FFF2-40B4-BE49-F238E27FC236}">
                <a16:creationId xmlns:a16="http://schemas.microsoft.com/office/drawing/2014/main" id="{63472E46-719C-4981-90AE-26CD15397B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1138747" y="4134894"/>
            <a:ext cx="9874250" cy="2627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8F7E861-ACD1-48D3-A6D3-19BAAED368C2}"/>
              </a:ext>
            </a:extLst>
          </p:cNvPr>
          <p:cNvSpPr/>
          <p:nvPr/>
        </p:nvSpPr>
        <p:spPr>
          <a:xfrm>
            <a:off x="3125967" y="2147777"/>
            <a:ext cx="2456121" cy="16161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58644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C1B0D-C807-4DF6-B849-B9D60D773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Mapping RNA-seq reads on reference genome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D3C3B-CDCA-4C5B-81BF-FB84B8DB8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prstClr val="black"/>
                </a:solidFill>
                <a:latin typeface=""/>
                <a:cs typeface=""/>
              </a:rPr>
              <a:t>We need to align the sequencing reads data to our genome of interest</a:t>
            </a:r>
          </a:p>
          <a:p>
            <a:pPr marL="742950" lvl="1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charset="2"/>
              <a:buChar char="²"/>
            </a:pPr>
            <a:r>
              <a:rPr lang="en-US" sz="1600" dirty="0">
                <a:latin typeface=""/>
                <a:cs typeface=""/>
              </a:rPr>
              <a:t>If aligning RNA-Seq data to the genome, always pick a </a:t>
            </a:r>
            <a:r>
              <a:rPr lang="en-US" sz="1600" dirty="0" err="1">
                <a:latin typeface=""/>
                <a:cs typeface=""/>
              </a:rPr>
              <a:t>sPlice</a:t>
            </a:r>
            <a:r>
              <a:rPr lang="en-US" sz="1600" dirty="0">
                <a:latin typeface=""/>
                <a:cs typeface=""/>
              </a:rPr>
              <a:t>-aware aligner</a:t>
            </a:r>
          </a:p>
          <a:p>
            <a:endParaRPr lang="en-IN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DF4364B-5438-4AFE-A493-4BBDA32E688C}"/>
              </a:ext>
            </a:extLst>
          </p:cNvPr>
          <p:cNvGrpSpPr/>
          <p:nvPr/>
        </p:nvGrpSpPr>
        <p:grpSpPr>
          <a:xfrm>
            <a:off x="345195" y="3314700"/>
            <a:ext cx="8180436" cy="2834779"/>
            <a:chOff x="266704" y="2852609"/>
            <a:chExt cx="7919004" cy="223134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D63BFA6-2541-4D02-ACC0-5A1DC7D380BA}"/>
                </a:ext>
              </a:extLst>
            </p:cNvPr>
            <p:cNvGrpSpPr/>
            <p:nvPr/>
          </p:nvGrpSpPr>
          <p:grpSpPr>
            <a:xfrm>
              <a:off x="958293" y="2852609"/>
              <a:ext cx="7227415" cy="2231341"/>
              <a:chOff x="705241" y="2281047"/>
              <a:chExt cx="7227415" cy="2231341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C365FF2-A065-4EE7-BAA1-20BD4B087E98}"/>
                  </a:ext>
                </a:extLst>
              </p:cNvPr>
              <p:cNvGrpSpPr/>
              <p:nvPr/>
            </p:nvGrpSpPr>
            <p:grpSpPr>
              <a:xfrm>
                <a:off x="705241" y="2281047"/>
                <a:ext cx="7227415" cy="984238"/>
                <a:chOff x="584201" y="3483227"/>
                <a:chExt cx="7227415" cy="984238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6108698D-8C2D-4A48-A6FA-F129EBE57089}"/>
                    </a:ext>
                  </a:extLst>
                </p:cNvPr>
                <p:cNvGrpSpPr/>
                <p:nvPr/>
              </p:nvGrpSpPr>
              <p:grpSpPr>
                <a:xfrm>
                  <a:off x="1375862" y="3617759"/>
                  <a:ext cx="6435754" cy="732821"/>
                  <a:chOff x="1375862" y="3617759"/>
                  <a:chExt cx="6435754" cy="732821"/>
                </a:xfrm>
              </p:grpSpPr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BB021F3D-FD97-4A81-A3EC-8CFD870DFC16}"/>
                      </a:ext>
                    </a:extLst>
                  </p:cNvPr>
                  <p:cNvCxnSpPr/>
                  <p:nvPr/>
                </p:nvCxnSpPr>
                <p:spPr>
                  <a:xfrm>
                    <a:off x="1375862" y="3617759"/>
                    <a:ext cx="6435754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75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6" name="Group 65">
                    <a:extLst>
                      <a:ext uri="{FF2B5EF4-FFF2-40B4-BE49-F238E27FC236}">
                        <a16:creationId xmlns:a16="http://schemas.microsoft.com/office/drawing/2014/main" id="{2ED2F7D1-2717-4D96-9704-F607F7C2A038}"/>
                      </a:ext>
                    </a:extLst>
                  </p:cNvPr>
                  <p:cNvGrpSpPr/>
                  <p:nvPr/>
                </p:nvGrpSpPr>
                <p:grpSpPr>
                  <a:xfrm>
                    <a:off x="2019835" y="4348892"/>
                    <a:ext cx="5309764" cy="1688"/>
                    <a:chOff x="1401750" y="3803482"/>
                    <a:chExt cx="5309764" cy="1688"/>
                  </a:xfrm>
                </p:grpSpPr>
                <p:cxnSp>
                  <p:nvCxnSpPr>
                    <p:cNvPr id="85" name="Straight Connector 84">
                      <a:extLst>
                        <a:ext uri="{FF2B5EF4-FFF2-40B4-BE49-F238E27FC236}">
                          <a16:creationId xmlns:a16="http://schemas.microsoft.com/office/drawing/2014/main" id="{9C46C2BC-4978-4ACE-BF92-4A2F1931FD6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401750" y="3805170"/>
                      <a:ext cx="1261758" cy="0"/>
                    </a:xfrm>
                    <a:prstGeom prst="line">
                      <a:avLst/>
                    </a:prstGeom>
                    <a:ln w="5715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Straight Connector 85">
                      <a:extLst>
                        <a:ext uri="{FF2B5EF4-FFF2-40B4-BE49-F238E27FC236}">
                          <a16:creationId xmlns:a16="http://schemas.microsoft.com/office/drawing/2014/main" id="{48A25E97-511B-48E4-980F-31BEA53FBB2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075807" y="3805170"/>
                      <a:ext cx="1271809" cy="0"/>
                    </a:xfrm>
                    <a:prstGeom prst="line">
                      <a:avLst/>
                    </a:prstGeom>
                    <a:ln w="5715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Straight Connector 86">
                      <a:extLst>
                        <a:ext uri="{FF2B5EF4-FFF2-40B4-BE49-F238E27FC236}">
                          <a16:creationId xmlns:a16="http://schemas.microsoft.com/office/drawing/2014/main" id="{88C42424-EB0C-4F74-BC38-9E350B595DF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449756" y="3803482"/>
                      <a:ext cx="1261758" cy="0"/>
                    </a:xfrm>
                    <a:prstGeom prst="line">
                      <a:avLst/>
                    </a:prstGeom>
                    <a:ln w="5715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Straight Connector 87">
                      <a:extLst>
                        <a:ext uri="{FF2B5EF4-FFF2-40B4-BE49-F238E27FC236}">
                          <a16:creationId xmlns:a16="http://schemas.microsoft.com/office/drawing/2014/main" id="{4F6BA39A-D8D1-42C0-9281-CFE5044DB12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663508" y="3803482"/>
                      <a:ext cx="412299" cy="0"/>
                    </a:xfrm>
                    <a:prstGeom prst="line">
                      <a:avLst/>
                    </a:prstGeom>
                    <a:ln>
                      <a:solidFill>
                        <a:srgbClr val="000000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" name="Straight Connector 88">
                      <a:extLst>
                        <a:ext uri="{FF2B5EF4-FFF2-40B4-BE49-F238E27FC236}">
                          <a16:creationId xmlns:a16="http://schemas.microsoft.com/office/drawing/2014/main" id="{CB01A485-B311-4D26-A004-35E1B3D0DAA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4347616" y="3803482"/>
                      <a:ext cx="1102140" cy="1688"/>
                    </a:xfrm>
                    <a:prstGeom prst="line">
                      <a:avLst/>
                    </a:prstGeom>
                    <a:ln>
                      <a:solidFill>
                        <a:srgbClr val="000000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7" name="Group 66">
                    <a:extLst>
                      <a:ext uri="{FF2B5EF4-FFF2-40B4-BE49-F238E27FC236}">
                        <a16:creationId xmlns:a16="http://schemas.microsoft.com/office/drawing/2014/main" id="{CBC14780-6F08-4C72-90AC-A888E4DDA430}"/>
                      </a:ext>
                    </a:extLst>
                  </p:cNvPr>
                  <p:cNvGrpSpPr/>
                  <p:nvPr/>
                </p:nvGrpSpPr>
                <p:grpSpPr>
                  <a:xfrm>
                    <a:off x="2040062" y="3770238"/>
                    <a:ext cx="1214558" cy="266958"/>
                    <a:chOff x="1550548" y="5886905"/>
                    <a:chExt cx="1214558" cy="266958"/>
                  </a:xfrm>
                </p:grpSpPr>
                <p:cxnSp>
                  <p:nvCxnSpPr>
                    <p:cNvPr id="80" name="Straight Connector 79">
                      <a:extLst>
                        <a:ext uri="{FF2B5EF4-FFF2-40B4-BE49-F238E27FC236}">
                          <a16:creationId xmlns:a16="http://schemas.microsoft.com/office/drawing/2014/main" id="{40CF60A4-4B66-4616-8860-32DF8F98ABD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50548" y="5963105"/>
                      <a:ext cx="480280" cy="0"/>
                    </a:xfrm>
                    <a:prstGeom prst="line">
                      <a:avLst/>
                    </a:prstGeom>
                    <a:ln>
                      <a:solidFill>
                        <a:srgbClr val="008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1" name="Straight Connector 80">
                      <a:extLst>
                        <a:ext uri="{FF2B5EF4-FFF2-40B4-BE49-F238E27FC236}">
                          <a16:creationId xmlns:a16="http://schemas.microsoft.com/office/drawing/2014/main" id="{460F9DD5-AC76-469C-B1E5-50761BA4AAD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878428" y="6032888"/>
                      <a:ext cx="480280" cy="0"/>
                    </a:xfrm>
                    <a:prstGeom prst="line">
                      <a:avLst/>
                    </a:prstGeom>
                    <a:ln>
                      <a:solidFill>
                        <a:srgbClr val="008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2" name="Straight Connector 81">
                      <a:extLst>
                        <a:ext uri="{FF2B5EF4-FFF2-40B4-BE49-F238E27FC236}">
                          <a16:creationId xmlns:a16="http://schemas.microsoft.com/office/drawing/2014/main" id="{8C325807-2533-4BED-AEDB-A3147AAE348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284826" y="6106891"/>
                      <a:ext cx="480280" cy="0"/>
                    </a:xfrm>
                    <a:prstGeom prst="line">
                      <a:avLst/>
                    </a:prstGeom>
                    <a:ln>
                      <a:solidFill>
                        <a:srgbClr val="008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3" name="Straight Connector 82">
                      <a:extLst>
                        <a:ext uri="{FF2B5EF4-FFF2-40B4-BE49-F238E27FC236}">
                          <a16:creationId xmlns:a16="http://schemas.microsoft.com/office/drawing/2014/main" id="{6EA26FAC-3640-4F57-8E01-CED74055413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030828" y="6153863"/>
                      <a:ext cx="480280" cy="0"/>
                    </a:xfrm>
                    <a:prstGeom prst="line">
                      <a:avLst/>
                    </a:prstGeom>
                    <a:ln>
                      <a:solidFill>
                        <a:srgbClr val="008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4" name="Straight Connector 83">
                      <a:extLst>
                        <a:ext uri="{FF2B5EF4-FFF2-40B4-BE49-F238E27FC236}">
                          <a16:creationId xmlns:a16="http://schemas.microsoft.com/office/drawing/2014/main" id="{EA156AC6-F738-45EE-8972-256F0592CC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108517" y="5886905"/>
                      <a:ext cx="480280" cy="0"/>
                    </a:xfrm>
                    <a:prstGeom prst="line">
                      <a:avLst/>
                    </a:prstGeom>
                    <a:ln>
                      <a:solidFill>
                        <a:srgbClr val="008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5070CDA8-EFEE-45F8-8DC8-5C06F7CE27A6}"/>
                      </a:ext>
                    </a:extLst>
                  </p:cNvPr>
                  <p:cNvGrpSpPr/>
                  <p:nvPr/>
                </p:nvGrpSpPr>
                <p:grpSpPr>
                  <a:xfrm>
                    <a:off x="3754250" y="3770238"/>
                    <a:ext cx="1082880" cy="359414"/>
                    <a:chOff x="3264736" y="5886905"/>
                    <a:chExt cx="1082880" cy="359414"/>
                  </a:xfrm>
                </p:grpSpPr>
                <p:cxnSp>
                  <p:nvCxnSpPr>
                    <p:cNvPr id="75" name="Straight Connector 74">
                      <a:extLst>
                        <a:ext uri="{FF2B5EF4-FFF2-40B4-BE49-F238E27FC236}">
                          <a16:creationId xmlns:a16="http://schemas.microsoft.com/office/drawing/2014/main" id="{DE863D2A-FE47-415F-BF95-C1290B9D4F8C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864888" y="5961225"/>
                      <a:ext cx="482728" cy="0"/>
                    </a:xfrm>
                    <a:prstGeom prst="line">
                      <a:avLst/>
                    </a:prstGeom>
                    <a:ln>
                      <a:solidFill>
                        <a:srgbClr val="008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" name="Straight Connector 75">
                      <a:extLst>
                        <a:ext uri="{FF2B5EF4-FFF2-40B4-BE49-F238E27FC236}">
                          <a16:creationId xmlns:a16="http://schemas.microsoft.com/office/drawing/2014/main" id="{3D4737C0-A766-4F54-A633-15A79487B05F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686992" y="6069522"/>
                      <a:ext cx="482728" cy="0"/>
                    </a:xfrm>
                    <a:prstGeom prst="line">
                      <a:avLst/>
                    </a:prstGeom>
                    <a:ln>
                      <a:solidFill>
                        <a:srgbClr val="008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" name="Straight Connector 76">
                      <a:extLst>
                        <a:ext uri="{FF2B5EF4-FFF2-40B4-BE49-F238E27FC236}">
                          <a16:creationId xmlns:a16="http://schemas.microsoft.com/office/drawing/2014/main" id="{D612AADF-9551-485B-BF5C-34560D9C7294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264736" y="6132634"/>
                      <a:ext cx="482728" cy="0"/>
                    </a:xfrm>
                    <a:prstGeom prst="line">
                      <a:avLst/>
                    </a:prstGeom>
                    <a:ln>
                      <a:solidFill>
                        <a:srgbClr val="008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8" name="Straight Connector 77">
                      <a:extLst>
                        <a:ext uri="{FF2B5EF4-FFF2-40B4-BE49-F238E27FC236}">
                          <a16:creationId xmlns:a16="http://schemas.microsoft.com/office/drawing/2014/main" id="{FBDFD603-C659-4BA7-9106-C4206761BBD2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581192" y="6246319"/>
                      <a:ext cx="482728" cy="0"/>
                    </a:xfrm>
                    <a:prstGeom prst="line">
                      <a:avLst/>
                    </a:prstGeom>
                    <a:ln>
                      <a:solidFill>
                        <a:srgbClr val="008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9" name="Straight Connector 78">
                      <a:extLst>
                        <a:ext uri="{FF2B5EF4-FFF2-40B4-BE49-F238E27FC236}">
                          <a16:creationId xmlns:a16="http://schemas.microsoft.com/office/drawing/2014/main" id="{B1114DB2-2321-44E9-9C36-91CE8D99F171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370536" y="5886905"/>
                      <a:ext cx="482728" cy="0"/>
                    </a:xfrm>
                    <a:prstGeom prst="line">
                      <a:avLst/>
                    </a:prstGeom>
                    <a:ln>
                      <a:solidFill>
                        <a:srgbClr val="008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B52807CC-AD5A-4FC9-B963-330E33106599}"/>
                      </a:ext>
                    </a:extLst>
                  </p:cNvPr>
                  <p:cNvGrpSpPr/>
                  <p:nvPr/>
                </p:nvGrpSpPr>
                <p:grpSpPr>
                  <a:xfrm>
                    <a:off x="6106549" y="3810690"/>
                    <a:ext cx="1127117" cy="268291"/>
                    <a:chOff x="5617035" y="5961225"/>
                    <a:chExt cx="1127117" cy="268291"/>
                  </a:xfrm>
                </p:grpSpPr>
                <p:cxnSp>
                  <p:nvCxnSpPr>
                    <p:cNvPr id="70" name="Straight Connector 69">
                      <a:extLst>
                        <a:ext uri="{FF2B5EF4-FFF2-40B4-BE49-F238E27FC236}">
                          <a16:creationId xmlns:a16="http://schemas.microsoft.com/office/drawing/2014/main" id="{0F4EB108-D053-49E2-BC27-ED65CDC50B57}"/>
                        </a:ext>
                      </a:extLst>
                    </p:cNvPr>
                    <p:cNvCxnSpPr/>
                    <p:nvPr/>
                  </p:nvCxnSpPr>
                  <p:spPr>
                    <a:xfrm rot="10800000" flipH="1">
                      <a:off x="5617035" y="6185779"/>
                      <a:ext cx="466524" cy="0"/>
                    </a:xfrm>
                    <a:prstGeom prst="line">
                      <a:avLst/>
                    </a:prstGeom>
                    <a:ln>
                      <a:solidFill>
                        <a:srgbClr val="008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" name="Straight Connector 70">
                      <a:extLst>
                        <a:ext uri="{FF2B5EF4-FFF2-40B4-BE49-F238E27FC236}">
                          <a16:creationId xmlns:a16="http://schemas.microsoft.com/office/drawing/2014/main" id="{B1B5A6F7-9E7F-48E3-9637-524821356049}"/>
                        </a:ext>
                      </a:extLst>
                    </p:cNvPr>
                    <p:cNvCxnSpPr/>
                    <p:nvPr/>
                  </p:nvCxnSpPr>
                  <p:spPr>
                    <a:xfrm rot="10800000" flipH="1">
                      <a:off x="5850297" y="6032888"/>
                      <a:ext cx="466524" cy="0"/>
                    </a:xfrm>
                    <a:prstGeom prst="line">
                      <a:avLst/>
                    </a:prstGeom>
                    <a:ln>
                      <a:solidFill>
                        <a:srgbClr val="008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" name="Straight Connector 71">
                      <a:extLst>
                        <a:ext uri="{FF2B5EF4-FFF2-40B4-BE49-F238E27FC236}">
                          <a16:creationId xmlns:a16="http://schemas.microsoft.com/office/drawing/2014/main" id="{99D50590-F1A3-4782-A21D-B9BF525C2559}"/>
                        </a:ext>
                      </a:extLst>
                    </p:cNvPr>
                    <p:cNvCxnSpPr/>
                    <p:nvPr/>
                  </p:nvCxnSpPr>
                  <p:spPr>
                    <a:xfrm rot="10800000" flipH="1">
                      <a:off x="6277628" y="6097156"/>
                      <a:ext cx="466524" cy="0"/>
                    </a:xfrm>
                    <a:prstGeom prst="line">
                      <a:avLst/>
                    </a:prstGeom>
                    <a:ln>
                      <a:solidFill>
                        <a:srgbClr val="008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" name="Straight Connector 72">
                      <a:extLst>
                        <a:ext uri="{FF2B5EF4-FFF2-40B4-BE49-F238E27FC236}">
                          <a16:creationId xmlns:a16="http://schemas.microsoft.com/office/drawing/2014/main" id="{4DBE4CF4-ED06-4DEB-A467-CDDD62E90D83}"/>
                        </a:ext>
                      </a:extLst>
                    </p:cNvPr>
                    <p:cNvCxnSpPr/>
                    <p:nvPr/>
                  </p:nvCxnSpPr>
                  <p:spPr>
                    <a:xfrm rot="10800000" flipH="1">
                      <a:off x="6166272" y="5961225"/>
                      <a:ext cx="466524" cy="0"/>
                    </a:xfrm>
                    <a:prstGeom prst="line">
                      <a:avLst/>
                    </a:prstGeom>
                    <a:ln>
                      <a:solidFill>
                        <a:srgbClr val="008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" name="Straight Connector 73">
                      <a:extLst>
                        <a:ext uri="{FF2B5EF4-FFF2-40B4-BE49-F238E27FC236}">
                          <a16:creationId xmlns:a16="http://schemas.microsoft.com/office/drawing/2014/main" id="{CCB1997D-13EA-45C8-89C8-78B03BA8D749}"/>
                        </a:ext>
                      </a:extLst>
                    </p:cNvPr>
                    <p:cNvCxnSpPr/>
                    <p:nvPr/>
                  </p:nvCxnSpPr>
                  <p:spPr>
                    <a:xfrm rot="10800000" flipH="1">
                      <a:off x="6149513" y="6229516"/>
                      <a:ext cx="466524" cy="0"/>
                    </a:xfrm>
                    <a:prstGeom prst="line">
                      <a:avLst/>
                    </a:prstGeom>
                    <a:ln>
                      <a:solidFill>
                        <a:srgbClr val="008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8FAEBEF-7012-4689-A2E7-17354970A018}"/>
                    </a:ext>
                  </a:extLst>
                </p:cNvPr>
                <p:cNvSpPr txBox="1"/>
                <p:nvPr/>
              </p:nvSpPr>
              <p:spPr>
                <a:xfrm>
                  <a:off x="584201" y="3483227"/>
                  <a:ext cx="74906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schemeClr val="accent2">
                          <a:lumMod val="75000"/>
                        </a:schemeClr>
                      </a:solidFill>
                      <a:latin typeface="Arial"/>
                      <a:cs typeface="Arial"/>
                    </a:rPr>
                    <a:t>Genome</a:t>
                  </a: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7C74B88-1168-4A45-B549-254621457953}"/>
                    </a:ext>
                  </a:extLst>
                </p:cNvPr>
                <p:cNvSpPr txBox="1"/>
                <p:nvPr/>
              </p:nvSpPr>
              <p:spPr>
                <a:xfrm>
                  <a:off x="1453368" y="4205855"/>
                  <a:ext cx="53746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>
                      <a:latin typeface="Arial"/>
                      <a:cs typeface="Arial"/>
                    </a:rPr>
                    <a:t>Gene</a:t>
                  </a: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64EF105A-2492-4815-9F62-D433A802CA24}"/>
                    </a:ext>
                  </a:extLst>
                </p:cNvPr>
                <p:cNvSpPr txBox="1"/>
                <p:nvPr/>
              </p:nvSpPr>
              <p:spPr>
                <a:xfrm rot="16200000">
                  <a:off x="1474925" y="3791862"/>
                  <a:ext cx="531084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b="1" dirty="0">
                      <a:solidFill>
                        <a:srgbClr val="008000"/>
                      </a:solidFill>
                      <a:latin typeface="Arial"/>
                      <a:cs typeface="Arial"/>
                    </a:rPr>
                    <a:t>Reads</a:t>
                  </a: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CC6574B3-D397-4702-813A-741AC5D04E0C}"/>
                  </a:ext>
                </a:extLst>
              </p:cNvPr>
              <p:cNvGrpSpPr/>
              <p:nvPr/>
            </p:nvGrpSpPr>
            <p:grpSpPr>
              <a:xfrm>
                <a:off x="705241" y="3557596"/>
                <a:ext cx="7227415" cy="954792"/>
                <a:chOff x="584201" y="5661410"/>
                <a:chExt cx="7227415" cy="954792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FE4E38C8-DA95-45DC-AE46-B322A093AAB6}"/>
                    </a:ext>
                  </a:extLst>
                </p:cNvPr>
                <p:cNvGrpSpPr/>
                <p:nvPr/>
              </p:nvGrpSpPr>
              <p:grpSpPr>
                <a:xfrm>
                  <a:off x="1375862" y="5795540"/>
                  <a:ext cx="6435754" cy="691545"/>
                  <a:chOff x="910177" y="5795540"/>
                  <a:chExt cx="6435754" cy="691545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CAE389A8-34A0-42A5-A976-9E980DD6573A}"/>
                      </a:ext>
                    </a:extLst>
                  </p:cNvPr>
                  <p:cNvGrpSpPr/>
                  <p:nvPr/>
                </p:nvGrpSpPr>
                <p:grpSpPr>
                  <a:xfrm>
                    <a:off x="1550548" y="5886905"/>
                    <a:ext cx="1231492" cy="266958"/>
                    <a:chOff x="1550548" y="5886905"/>
                    <a:chExt cx="1231492" cy="266958"/>
                  </a:xfrm>
                </p:grpSpPr>
                <p:cxnSp>
                  <p:nvCxnSpPr>
                    <p:cNvPr id="56" name="Straight Connector 55">
                      <a:extLst>
                        <a:ext uri="{FF2B5EF4-FFF2-40B4-BE49-F238E27FC236}">
                          <a16:creationId xmlns:a16="http://schemas.microsoft.com/office/drawing/2014/main" id="{C87549BB-20D9-44C4-BEC7-7C402AEB1EF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50548" y="5963105"/>
                      <a:ext cx="480280" cy="0"/>
                    </a:xfrm>
                    <a:prstGeom prst="line">
                      <a:avLst/>
                    </a:prstGeom>
                    <a:ln>
                      <a:solidFill>
                        <a:srgbClr val="008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Straight Connector 56">
                      <a:extLst>
                        <a:ext uri="{FF2B5EF4-FFF2-40B4-BE49-F238E27FC236}">
                          <a16:creationId xmlns:a16="http://schemas.microsoft.com/office/drawing/2014/main" id="{FCDDFA35-06BB-4C56-9D95-2C2A648405A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878428" y="6032888"/>
                      <a:ext cx="480280" cy="0"/>
                    </a:xfrm>
                    <a:prstGeom prst="line">
                      <a:avLst/>
                    </a:prstGeom>
                    <a:ln>
                      <a:solidFill>
                        <a:srgbClr val="008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Straight Connector 57">
                      <a:extLst>
                        <a:ext uri="{FF2B5EF4-FFF2-40B4-BE49-F238E27FC236}">
                          <a16:creationId xmlns:a16="http://schemas.microsoft.com/office/drawing/2014/main" id="{8C8D848A-EED5-42D4-9823-A7794A79820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01760" y="6106891"/>
                      <a:ext cx="480280" cy="0"/>
                    </a:xfrm>
                    <a:prstGeom prst="line">
                      <a:avLst/>
                    </a:prstGeom>
                    <a:ln>
                      <a:solidFill>
                        <a:srgbClr val="008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Straight Connector 58">
                      <a:extLst>
                        <a:ext uri="{FF2B5EF4-FFF2-40B4-BE49-F238E27FC236}">
                          <a16:creationId xmlns:a16="http://schemas.microsoft.com/office/drawing/2014/main" id="{C258C393-84C3-4235-A2FE-7E443CD35C0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030828" y="6153863"/>
                      <a:ext cx="480280" cy="0"/>
                    </a:xfrm>
                    <a:prstGeom prst="line">
                      <a:avLst/>
                    </a:prstGeom>
                    <a:ln>
                      <a:solidFill>
                        <a:srgbClr val="008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0E45B127-E15A-4539-9F17-F843E04AF82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108517" y="5886905"/>
                      <a:ext cx="480280" cy="0"/>
                    </a:xfrm>
                    <a:prstGeom prst="line">
                      <a:avLst/>
                    </a:prstGeom>
                    <a:ln>
                      <a:solidFill>
                        <a:srgbClr val="008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1" name="Straight Connector 20">
                    <a:extLst>
                      <a:ext uri="{FF2B5EF4-FFF2-40B4-BE49-F238E27FC236}">
                        <a16:creationId xmlns:a16="http://schemas.microsoft.com/office/drawing/2014/main" id="{4660AEFD-6095-4232-9101-2A8933A7822C}"/>
                      </a:ext>
                    </a:extLst>
                  </p:cNvPr>
                  <p:cNvCxnSpPr/>
                  <p:nvPr/>
                </p:nvCxnSpPr>
                <p:spPr>
                  <a:xfrm>
                    <a:off x="910177" y="5795540"/>
                    <a:ext cx="6435754" cy="0"/>
                  </a:xfrm>
                  <a:prstGeom prst="line">
                    <a:avLst/>
                  </a:prstGeom>
                  <a:ln w="57150" cmpd="sng">
                    <a:solidFill>
                      <a:schemeClr val="accent2">
                        <a:lumMod val="75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F18CF839-B79C-467A-A090-B0C9EA6AE946}"/>
                      </a:ext>
                    </a:extLst>
                  </p:cNvPr>
                  <p:cNvGrpSpPr/>
                  <p:nvPr/>
                </p:nvGrpSpPr>
                <p:grpSpPr>
                  <a:xfrm>
                    <a:off x="1554150" y="6485397"/>
                    <a:ext cx="5309764" cy="1688"/>
                    <a:chOff x="1554150" y="6536199"/>
                    <a:chExt cx="5309764" cy="1688"/>
                  </a:xfrm>
                </p:grpSpPr>
                <p:cxnSp>
                  <p:nvCxnSpPr>
                    <p:cNvPr id="51" name="Straight Connector 50">
                      <a:extLst>
                        <a:ext uri="{FF2B5EF4-FFF2-40B4-BE49-F238E27FC236}">
                          <a16:creationId xmlns:a16="http://schemas.microsoft.com/office/drawing/2014/main" id="{70AA9755-FBA9-4782-B628-648AE5F5745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54150" y="6537887"/>
                      <a:ext cx="1261758" cy="0"/>
                    </a:xfrm>
                    <a:prstGeom prst="line">
                      <a:avLst/>
                    </a:prstGeom>
                    <a:ln w="5715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Connector 51">
                      <a:extLst>
                        <a:ext uri="{FF2B5EF4-FFF2-40B4-BE49-F238E27FC236}">
                          <a16:creationId xmlns:a16="http://schemas.microsoft.com/office/drawing/2014/main" id="{0D97265E-D317-408A-8C78-73909E0B09F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228207" y="6537887"/>
                      <a:ext cx="1271809" cy="0"/>
                    </a:xfrm>
                    <a:prstGeom prst="line">
                      <a:avLst/>
                    </a:prstGeom>
                    <a:ln w="5715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Straight Connector 52">
                      <a:extLst>
                        <a:ext uri="{FF2B5EF4-FFF2-40B4-BE49-F238E27FC236}">
                          <a16:creationId xmlns:a16="http://schemas.microsoft.com/office/drawing/2014/main" id="{92203F72-47CC-4F3C-BE3F-DCAB8D2524B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602156" y="6536199"/>
                      <a:ext cx="1261758" cy="0"/>
                    </a:xfrm>
                    <a:prstGeom prst="line">
                      <a:avLst/>
                    </a:prstGeom>
                    <a:ln w="57150" cmpd="sng">
                      <a:solidFill>
                        <a:schemeClr val="tx1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Straight Connector 53">
                      <a:extLst>
                        <a:ext uri="{FF2B5EF4-FFF2-40B4-BE49-F238E27FC236}">
                          <a16:creationId xmlns:a16="http://schemas.microsoft.com/office/drawing/2014/main" id="{1CDFAF53-D968-4E5F-B5E8-9349371AF91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15908" y="6536199"/>
                      <a:ext cx="412299" cy="0"/>
                    </a:xfrm>
                    <a:prstGeom prst="line">
                      <a:avLst/>
                    </a:prstGeom>
                    <a:ln>
                      <a:solidFill>
                        <a:srgbClr val="000000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Straight Connector 54">
                      <a:extLst>
                        <a:ext uri="{FF2B5EF4-FFF2-40B4-BE49-F238E27FC236}">
                          <a16:creationId xmlns:a16="http://schemas.microsoft.com/office/drawing/2014/main" id="{05F70DCF-C0F8-42F9-AB8C-00DE88011EF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4500016" y="6536199"/>
                      <a:ext cx="1102140" cy="1688"/>
                    </a:xfrm>
                    <a:prstGeom prst="line">
                      <a:avLst/>
                    </a:prstGeom>
                    <a:ln>
                      <a:solidFill>
                        <a:srgbClr val="000000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94C1F292-9AE3-4A2F-931F-6823F9B1D6DB}"/>
                      </a:ext>
                    </a:extLst>
                  </p:cNvPr>
                  <p:cNvGrpSpPr/>
                  <p:nvPr/>
                </p:nvGrpSpPr>
                <p:grpSpPr>
                  <a:xfrm>
                    <a:off x="3264736" y="5886905"/>
                    <a:ext cx="1082880" cy="359414"/>
                    <a:chOff x="3264736" y="5886905"/>
                    <a:chExt cx="1082880" cy="359414"/>
                  </a:xfrm>
                </p:grpSpPr>
                <p:cxnSp>
                  <p:nvCxnSpPr>
                    <p:cNvPr id="46" name="Straight Connector 45">
                      <a:extLst>
                        <a:ext uri="{FF2B5EF4-FFF2-40B4-BE49-F238E27FC236}">
                          <a16:creationId xmlns:a16="http://schemas.microsoft.com/office/drawing/2014/main" id="{0A42F31F-DA00-4D83-951A-8481FEE001EC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864888" y="5961225"/>
                      <a:ext cx="482728" cy="0"/>
                    </a:xfrm>
                    <a:prstGeom prst="line">
                      <a:avLst/>
                    </a:prstGeom>
                    <a:ln>
                      <a:solidFill>
                        <a:srgbClr val="008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" name="Straight Connector 46">
                      <a:extLst>
                        <a:ext uri="{FF2B5EF4-FFF2-40B4-BE49-F238E27FC236}">
                          <a16:creationId xmlns:a16="http://schemas.microsoft.com/office/drawing/2014/main" id="{EB5193B6-7A24-42F4-B8FC-FB97EF5D38D3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686992" y="6069522"/>
                      <a:ext cx="482728" cy="0"/>
                    </a:xfrm>
                    <a:prstGeom prst="line">
                      <a:avLst/>
                    </a:prstGeom>
                    <a:ln>
                      <a:solidFill>
                        <a:srgbClr val="008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Straight Connector 47">
                      <a:extLst>
                        <a:ext uri="{FF2B5EF4-FFF2-40B4-BE49-F238E27FC236}">
                          <a16:creationId xmlns:a16="http://schemas.microsoft.com/office/drawing/2014/main" id="{0E729EEE-E695-4334-8BDD-93FF2C3F16BF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264736" y="6132634"/>
                      <a:ext cx="482728" cy="0"/>
                    </a:xfrm>
                    <a:prstGeom prst="line">
                      <a:avLst/>
                    </a:prstGeom>
                    <a:ln>
                      <a:solidFill>
                        <a:srgbClr val="008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Straight Connector 48">
                      <a:extLst>
                        <a:ext uri="{FF2B5EF4-FFF2-40B4-BE49-F238E27FC236}">
                          <a16:creationId xmlns:a16="http://schemas.microsoft.com/office/drawing/2014/main" id="{F2666848-2303-40E7-BF75-EE133E2BFDD5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581192" y="6246319"/>
                      <a:ext cx="482728" cy="0"/>
                    </a:xfrm>
                    <a:prstGeom prst="line">
                      <a:avLst/>
                    </a:prstGeom>
                    <a:ln>
                      <a:solidFill>
                        <a:srgbClr val="008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Straight Connector 49">
                      <a:extLst>
                        <a:ext uri="{FF2B5EF4-FFF2-40B4-BE49-F238E27FC236}">
                          <a16:creationId xmlns:a16="http://schemas.microsoft.com/office/drawing/2014/main" id="{2B40DFBD-0FF5-4AAC-BA46-379163227AB4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3370536" y="5886905"/>
                      <a:ext cx="482728" cy="0"/>
                    </a:xfrm>
                    <a:prstGeom prst="line">
                      <a:avLst/>
                    </a:prstGeom>
                    <a:ln>
                      <a:solidFill>
                        <a:srgbClr val="008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5A71CEA3-6643-4E7E-B417-4E629EF52CB7}"/>
                      </a:ext>
                    </a:extLst>
                  </p:cNvPr>
                  <p:cNvGrpSpPr/>
                  <p:nvPr/>
                </p:nvGrpSpPr>
                <p:grpSpPr>
                  <a:xfrm>
                    <a:off x="5617035" y="5961225"/>
                    <a:ext cx="1127117" cy="268291"/>
                    <a:chOff x="5617035" y="5961225"/>
                    <a:chExt cx="1127117" cy="268291"/>
                  </a:xfrm>
                </p:grpSpPr>
                <p:cxnSp>
                  <p:nvCxnSpPr>
                    <p:cNvPr id="41" name="Straight Connector 40">
                      <a:extLst>
                        <a:ext uri="{FF2B5EF4-FFF2-40B4-BE49-F238E27FC236}">
                          <a16:creationId xmlns:a16="http://schemas.microsoft.com/office/drawing/2014/main" id="{9FBD1FF3-D8F3-40AF-B162-7B358D9C8C61}"/>
                        </a:ext>
                      </a:extLst>
                    </p:cNvPr>
                    <p:cNvCxnSpPr/>
                    <p:nvPr/>
                  </p:nvCxnSpPr>
                  <p:spPr>
                    <a:xfrm rot="10800000" flipH="1">
                      <a:off x="5617035" y="6185779"/>
                      <a:ext cx="466524" cy="0"/>
                    </a:xfrm>
                    <a:prstGeom prst="line">
                      <a:avLst/>
                    </a:prstGeom>
                    <a:ln>
                      <a:solidFill>
                        <a:srgbClr val="008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" name="Straight Connector 41">
                      <a:extLst>
                        <a:ext uri="{FF2B5EF4-FFF2-40B4-BE49-F238E27FC236}">
                          <a16:creationId xmlns:a16="http://schemas.microsoft.com/office/drawing/2014/main" id="{B8C68B36-44C4-42A3-A248-9EE3A74EF198}"/>
                        </a:ext>
                      </a:extLst>
                    </p:cNvPr>
                    <p:cNvCxnSpPr/>
                    <p:nvPr/>
                  </p:nvCxnSpPr>
                  <p:spPr>
                    <a:xfrm rot="10800000" flipH="1">
                      <a:off x="5850297" y="6032888"/>
                      <a:ext cx="466524" cy="0"/>
                    </a:xfrm>
                    <a:prstGeom prst="line">
                      <a:avLst/>
                    </a:prstGeom>
                    <a:ln>
                      <a:solidFill>
                        <a:srgbClr val="008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" name="Straight Connector 42">
                      <a:extLst>
                        <a:ext uri="{FF2B5EF4-FFF2-40B4-BE49-F238E27FC236}">
                          <a16:creationId xmlns:a16="http://schemas.microsoft.com/office/drawing/2014/main" id="{E0791C58-8816-4C0D-9EFD-A5B305D862C8}"/>
                        </a:ext>
                      </a:extLst>
                    </p:cNvPr>
                    <p:cNvCxnSpPr/>
                    <p:nvPr/>
                  </p:nvCxnSpPr>
                  <p:spPr>
                    <a:xfrm rot="10800000" flipH="1">
                      <a:off x="6277628" y="6097156"/>
                      <a:ext cx="466524" cy="0"/>
                    </a:xfrm>
                    <a:prstGeom prst="line">
                      <a:avLst/>
                    </a:prstGeom>
                    <a:ln>
                      <a:solidFill>
                        <a:srgbClr val="008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" name="Straight Connector 43">
                      <a:extLst>
                        <a:ext uri="{FF2B5EF4-FFF2-40B4-BE49-F238E27FC236}">
                          <a16:creationId xmlns:a16="http://schemas.microsoft.com/office/drawing/2014/main" id="{9F2091E2-219C-44FE-B3F8-5418A1FC8155}"/>
                        </a:ext>
                      </a:extLst>
                    </p:cNvPr>
                    <p:cNvCxnSpPr/>
                    <p:nvPr/>
                  </p:nvCxnSpPr>
                  <p:spPr>
                    <a:xfrm rot="10800000" flipH="1">
                      <a:off x="6166272" y="5961225"/>
                      <a:ext cx="466524" cy="0"/>
                    </a:xfrm>
                    <a:prstGeom prst="line">
                      <a:avLst/>
                    </a:prstGeom>
                    <a:ln>
                      <a:solidFill>
                        <a:srgbClr val="008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44">
                      <a:extLst>
                        <a:ext uri="{FF2B5EF4-FFF2-40B4-BE49-F238E27FC236}">
                          <a16:creationId xmlns:a16="http://schemas.microsoft.com/office/drawing/2014/main" id="{B1FAFC30-9A7A-4259-8B37-1E1106D1DB31}"/>
                        </a:ext>
                      </a:extLst>
                    </p:cNvPr>
                    <p:cNvCxnSpPr/>
                    <p:nvPr/>
                  </p:nvCxnSpPr>
                  <p:spPr>
                    <a:xfrm rot="10800000" flipH="1">
                      <a:off x="6149513" y="6229516"/>
                      <a:ext cx="466524" cy="0"/>
                    </a:xfrm>
                    <a:prstGeom prst="line">
                      <a:avLst/>
                    </a:prstGeom>
                    <a:ln>
                      <a:solidFill>
                        <a:srgbClr val="008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E7F16676-5B8A-4FEB-B35E-D1989C503598}"/>
                      </a:ext>
                    </a:extLst>
                  </p:cNvPr>
                  <p:cNvGrpSpPr/>
                  <p:nvPr/>
                </p:nvGrpSpPr>
                <p:grpSpPr>
                  <a:xfrm>
                    <a:off x="2648892" y="5988184"/>
                    <a:ext cx="859428" cy="2208"/>
                    <a:chOff x="2722016" y="6300129"/>
                    <a:chExt cx="859428" cy="2208"/>
                  </a:xfrm>
                </p:grpSpPr>
                <p:cxnSp>
                  <p:nvCxnSpPr>
                    <p:cNvPr id="38" name="Straight Connector 37">
                      <a:extLst>
                        <a:ext uri="{FF2B5EF4-FFF2-40B4-BE49-F238E27FC236}">
                          <a16:creationId xmlns:a16="http://schemas.microsoft.com/office/drawing/2014/main" id="{3D1FDD6E-87AE-4C08-84BB-E0254CAE543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722016" y="6302337"/>
                      <a:ext cx="167016" cy="0"/>
                    </a:xfrm>
                    <a:prstGeom prst="line">
                      <a:avLst/>
                    </a:prstGeom>
                    <a:ln>
                      <a:solidFill>
                        <a:srgbClr val="008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Straight Connector 38">
                      <a:extLst>
                        <a:ext uri="{FF2B5EF4-FFF2-40B4-BE49-F238E27FC236}">
                          <a16:creationId xmlns:a16="http://schemas.microsoft.com/office/drawing/2014/main" id="{2BF8022E-16D6-4894-8C97-0EFDC4FB0E5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301331" y="6302337"/>
                      <a:ext cx="280113" cy="0"/>
                    </a:xfrm>
                    <a:prstGeom prst="line">
                      <a:avLst/>
                    </a:prstGeom>
                    <a:ln>
                      <a:solidFill>
                        <a:srgbClr val="008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" name="Straight Connector 39">
                      <a:extLst>
                        <a:ext uri="{FF2B5EF4-FFF2-40B4-BE49-F238E27FC236}">
                          <a16:creationId xmlns:a16="http://schemas.microsoft.com/office/drawing/2014/main" id="{CAABC483-A4F1-4E29-8907-3ECAE0167D5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911506" y="6300129"/>
                      <a:ext cx="397447" cy="2208"/>
                    </a:xfrm>
                    <a:prstGeom prst="line">
                      <a:avLst/>
                    </a:prstGeom>
                    <a:ln w="6350" cmpd="sng">
                      <a:solidFill>
                        <a:srgbClr val="008000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5B1399C5-B61B-4C52-894A-D345DD05A2F5}"/>
                      </a:ext>
                    </a:extLst>
                  </p:cNvPr>
                  <p:cNvGrpSpPr/>
                  <p:nvPr/>
                </p:nvGrpSpPr>
                <p:grpSpPr>
                  <a:xfrm>
                    <a:off x="2535795" y="6234512"/>
                    <a:ext cx="859429" cy="1734"/>
                    <a:chOff x="2535795" y="6453003"/>
                    <a:chExt cx="859429" cy="1734"/>
                  </a:xfrm>
                </p:grpSpPr>
                <p:cxnSp>
                  <p:nvCxnSpPr>
                    <p:cNvPr id="35" name="Straight Connector 34">
                      <a:extLst>
                        <a:ext uri="{FF2B5EF4-FFF2-40B4-BE49-F238E27FC236}">
                          <a16:creationId xmlns:a16="http://schemas.microsoft.com/office/drawing/2014/main" id="{77418B7C-193D-4709-88A4-843BA8E6B103}"/>
                        </a:ext>
                      </a:extLst>
                    </p:cNvPr>
                    <p:cNvCxnSpPr/>
                    <p:nvPr/>
                  </p:nvCxnSpPr>
                  <p:spPr>
                    <a:xfrm rot="10800000">
                      <a:off x="3228208" y="6453003"/>
                      <a:ext cx="167016" cy="0"/>
                    </a:xfrm>
                    <a:prstGeom prst="line">
                      <a:avLst/>
                    </a:prstGeom>
                    <a:ln>
                      <a:solidFill>
                        <a:srgbClr val="008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Straight Connector 35">
                      <a:extLst>
                        <a:ext uri="{FF2B5EF4-FFF2-40B4-BE49-F238E27FC236}">
                          <a16:creationId xmlns:a16="http://schemas.microsoft.com/office/drawing/2014/main" id="{AF65AE27-F9E8-48D2-84AA-043C7455AA44}"/>
                        </a:ext>
                      </a:extLst>
                    </p:cNvPr>
                    <p:cNvCxnSpPr/>
                    <p:nvPr/>
                  </p:nvCxnSpPr>
                  <p:spPr>
                    <a:xfrm rot="10800000">
                      <a:off x="2535795" y="6454737"/>
                      <a:ext cx="280113" cy="0"/>
                    </a:xfrm>
                    <a:prstGeom prst="line">
                      <a:avLst/>
                    </a:prstGeom>
                    <a:ln>
                      <a:solidFill>
                        <a:srgbClr val="008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" name="Straight Connector 36">
                      <a:extLst>
                        <a:ext uri="{FF2B5EF4-FFF2-40B4-BE49-F238E27FC236}">
                          <a16:creationId xmlns:a16="http://schemas.microsoft.com/office/drawing/2014/main" id="{8A64D8D0-6C1C-459F-ABDD-49CB45F3B6CD}"/>
                        </a:ext>
                      </a:extLst>
                    </p:cNvPr>
                    <p:cNvCxnSpPr/>
                    <p:nvPr/>
                  </p:nvCxnSpPr>
                  <p:spPr>
                    <a:xfrm rot="10800000">
                      <a:off x="2765158" y="6454737"/>
                      <a:ext cx="451048" cy="0"/>
                    </a:xfrm>
                    <a:prstGeom prst="line">
                      <a:avLst/>
                    </a:prstGeom>
                    <a:ln w="6350" cmpd="sng">
                      <a:solidFill>
                        <a:srgbClr val="008000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88BC08A6-53D6-46F1-8BBF-F3AAD845708E}"/>
                      </a:ext>
                    </a:extLst>
                  </p:cNvPr>
                  <p:cNvGrpSpPr/>
                  <p:nvPr/>
                </p:nvGrpSpPr>
                <p:grpSpPr>
                  <a:xfrm>
                    <a:off x="4333000" y="6075221"/>
                    <a:ext cx="1549269" cy="0"/>
                    <a:chOff x="4333000" y="6300129"/>
                    <a:chExt cx="1549269" cy="0"/>
                  </a:xfrm>
                </p:grpSpPr>
                <p:cxnSp>
                  <p:nvCxnSpPr>
                    <p:cNvPr id="32" name="Straight Connector 31">
                      <a:extLst>
                        <a:ext uri="{FF2B5EF4-FFF2-40B4-BE49-F238E27FC236}">
                          <a16:creationId xmlns:a16="http://schemas.microsoft.com/office/drawing/2014/main" id="{50CB4934-F766-4ECC-BAF5-534ABDAB5E0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333000" y="6300129"/>
                      <a:ext cx="167016" cy="0"/>
                    </a:xfrm>
                    <a:prstGeom prst="line">
                      <a:avLst/>
                    </a:prstGeom>
                    <a:ln>
                      <a:solidFill>
                        <a:srgbClr val="008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" name="Straight Connector 32">
                      <a:extLst>
                        <a:ext uri="{FF2B5EF4-FFF2-40B4-BE49-F238E27FC236}">
                          <a16:creationId xmlns:a16="http://schemas.microsoft.com/office/drawing/2014/main" id="{803C73CB-D859-478E-B7B2-3589087D43F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602156" y="6300129"/>
                      <a:ext cx="280113" cy="0"/>
                    </a:xfrm>
                    <a:prstGeom prst="line">
                      <a:avLst/>
                    </a:prstGeom>
                    <a:ln>
                      <a:solidFill>
                        <a:srgbClr val="008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" name="Straight Connector 33">
                      <a:extLst>
                        <a:ext uri="{FF2B5EF4-FFF2-40B4-BE49-F238E27FC236}">
                          <a16:creationId xmlns:a16="http://schemas.microsoft.com/office/drawing/2014/main" id="{7BAC9603-3DD8-4A26-8C50-AC216E75B73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502677" y="6300129"/>
                      <a:ext cx="1093043" cy="0"/>
                    </a:xfrm>
                    <a:prstGeom prst="line">
                      <a:avLst/>
                    </a:prstGeom>
                    <a:ln w="6350" cmpd="sng">
                      <a:solidFill>
                        <a:srgbClr val="008000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" name="Group 27">
                    <a:extLst>
                      <a:ext uri="{FF2B5EF4-FFF2-40B4-BE49-F238E27FC236}">
                        <a16:creationId xmlns:a16="http://schemas.microsoft.com/office/drawing/2014/main" id="{3880194A-E48E-48C1-886D-7C17D5D5DAC3}"/>
                      </a:ext>
                    </a:extLst>
                  </p:cNvPr>
                  <p:cNvGrpSpPr/>
                  <p:nvPr/>
                </p:nvGrpSpPr>
                <p:grpSpPr>
                  <a:xfrm>
                    <a:off x="4219903" y="6241241"/>
                    <a:ext cx="1549270" cy="1734"/>
                    <a:chOff x="4234047" y="6450795"/>
                    <a:chExt cx="1549270" cy="1734"/>
                  </a:xfrm>
                </p:grpSpPr>
                <p:cxnSp>
                  <p:nvCxnSpPr>
                    <p:cNvPr id="29" name="Straight Connector 28">
                      <a:extLst>
                        <a:ext uri="{FF2B5EF4-FFF2-40B4-BE49-F238E27FC236}">
                          <a16:creationId xmlns:a16="http://schemas.microsoft.com/office/drawing/2014/main" id="{D911728A-C310-4D0F-9019-13BE990DDDAE}"/>
                        </a:ext>
                      </a:extLst>
                    </p:cNvPr>
                    <p:cNvCxnSpPr/>
                    <p:nvPr/>
                  </p:nvCxnSpPr>
                  <p:spPr>
                    <a:xfrm rot="10800000">
                      <a:off x="5616301" y="6450795"/>
                      <a:ext cx="167016" cy="0"/>
                    </a:xfrm>
                    <a:prstGeom prst="line">
                      <a:avLst/>
                    </a:prstGeom>
                    <a:ln>
                      <a:solidFill>
                        <a:srgbClr val="008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" name="Straight Connector 29">
                      <a:extLst>
                        <a:ext uri="{FF2B5EF4-FFF2-40B4-BE49-F238E27FC236}">
                          <a16:creationId xmlns:a16="http://schemas.microsoft.com/office/drawing/2014/main" id="{4C92D0A1-CAAC-4203-9FBD-9DA384E1605B}"/>
                        </a:ext>
                      </a:extLst>
                    </p:cNvPr>
                    <p:cNvCxnSpPr/>
                    <p:nvPr/>
                  </p:nvCxnSpPr>
                  <p:spPr>
                    <a:xfrm rot="10800000">
                      <a:off x="4234047" y="6452529"/>
                      <a:ext cx="280113" cy="0"/>
                    </a:xfrm>
                    <a:prstGeom prst="line">
                      <a:avLst/>
                    </a:prstGeom>
                    <a:ln>
                      <a:solidFill>
                        <a:srgbClr val="008000"/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" name="Straight Connector 30">
                      <a:extLst>
                        <a:ext uri="{FF2B5EF4-FFF2-40B4-BE49-F238E27FC236}">
                          <a16:creationId xmlns:a16="http://schemas.microsoft.com/office/drawing/2014/main" id="{740AF614-00DC-4AB5-BE3F-45B918101ACC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4485795" y="6450795"/>
                      <a:ext cx="1116361" cy="1734"/>
                    </a:xfrm>
                    <a:prstGeom prst="line">
                      <a:avLst/>
                    </a:prstGeom>
                    <a:ln w="6350" cmpd="sng">
                      <a:solidFill>
                        <a:srgbClr val="008000"/>
                      </a:solidFill>
                      <a:prstDash val="sysDash"/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BB877DF-1665-49CF-8A47-CBDF11BAFF48}"/>
                    </a:ext>
                  </a:extLst>
                </p:cNvPr>
                <p:cNvSpPr txBox="1"/>
                <p:nvPr/>
              </p:nvSpPr>
              <p:spPr>
                <a:xfrm>
                  <a:off x="584201" y="5661410"/>
                  <a:ext cx="74906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schemeClr val="accent2">
                          <a:lumMod val="75000"/>
                        </a:schemeClr>
                      </a:solidFill>
                      <a:latin typeface="Arial"/>
                      <a:cs typeface="Arial"/>
                    </a:rPr>
                    <a:t>Genome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A99A27D-520E-4516-84AC-A5C3BBA620B4}"/>
                    </a:ext>
                  </a:extLst>
                </p:cNvPr>
                <p:cNvSpPr txBox="1"/>
                <p:nvPr/>
              </p:nvSpPr>
              <p:spPr>
                <a:xfrm>
                  <a:off x="1453368" y="6354592"/>
                  <a:ext cx="53746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>
                      <a:latin typeface="Arial"/>
                      <a:cs typeface="Arial"/>
                    </a:rPr>
                    <a:t>Gene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9511D77-24CF-49D0-AC3C-6C973ED16A93}"/>
                    </a:ext>
                  </a:extLst>
                </p:cNvPr>
                <p:cNvSpPr txBox="1"/>
                <p:nvPr/>
              </p:nvSpPr>
              <p:spPr>
                <a:xfrm rot="16200000">
                  <a:off x="1474925" y="5999868"/>
                  <a:ext cx="531084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b="1" dirty="0">
                      <a:solidFill>
                        <a:srgbClr val="008000"/>
                      </a:solidFill>
                      <a:latin typeface="Arial"/>
                      <a:cs typeface="Arial"/>
                    </a:rPr>
                    <a:t>Reads</a:t>
                  </a:r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392DA8-0419-4C4D-AFF6-7E59CE9433E7}"/>
                  </a:ext>
                </a:extLst>
              </p:cNvPr>
              <p:cNvSpPr txBox="1"/>
              <p:nvPr/>
            </p:nvSpPr>
            <p:spPr>
              <a:xfrm>
                <a:off x="4185203" y="3267609"/>
                <a:ext cx="77359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Arial"/>
                    <a:cs typeface="Arial"/>
                  </a:rPr>
                  <a:t>Versus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CA64DE-F4DF-4D15-B680-8AC9852EDA87}"/>
                </a:ext>
              </a:extLst>
            </p:cNvPr>
            <p:cNvSpPr txBox="1"/>
            <p:nvPr/>
          </p:nvSpPr>
          <p:spPr>
            <a:xfrm>
              <a:off x="266704" y="3215820"/>
              <a:ext cx="959307" cy="2422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Alignment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B0BD28-7986-4CA0-A2FB-C11D69E7E0AE}"/>
                </a:ext>
              </a:extLst>
            </p:cNvPr>
            <p:cNvSpPr txBox="1"/>
            <p:nvPr/>
          </p:nvSpPr>
          <p:spPr>
            <a:xfrm>
              <a:off x="326865" y="4406167"/>
              <a:ext cx="1018523" cy="3633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Splice-Aware</a:t>
              </a:r>
            </a:p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Alignment</a:t>
              </a: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89980F8B-4D3F-4F08-94D4-459679132502}"/>
              </a:ext>
            </a:extLst>
          </p:cNvPr>
          <p:cNvSpPr txBox="1"/>
          <p:nvPr/>
        </p:nvSpPr>
        <p:spPr>
          <a:xfrm>
            <a:off x="9389115" y="5351622"/>
            <a:ext cx="2876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Tophat2|STAR|HISAT2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B4B10CA-0283-4D27-ABBC-3A109D66FB6E}"/>
              </a:ext>
            </a:extLst>
          </p:cNvPr>
          <p:cNvSpPr txBox="1"/>
          <p:nvPr/>
        </p:nvSpPr>
        <p:spPr>
          <a:xfrm>
            <a:off x="9257324" y="3757649"/>
            <a:ext cx="1587886" cy="378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Bowtie2|BWA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147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ADCF2-0BC3-4751-B397-64FA465E3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6115D-D396-467A-A32E-8F9B19357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software which will be used in this session is listed below. </a:t>
            </a:r>
          </a:p>
          <a:p>
            <a:pPr marL="514350" indent="-514350"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HiSat2 (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https://ccb.jhu.edu/software/hisat2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14350" indent="-514350">
              <a:buAutoNum type="arabicPeriod"/>
            </a:pP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Samtools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(http://www.htslib.org/) </a:t>
            </a:r>
          </a:p>
          <a:p>
            <a:pPr marL="514350" indent="-514350">
              <a:buAutoNum type="arabicPeriod"/>
            </a:pP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FastQC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http://www.bioinformatics.babraham.ac.uk/projects/fastqc/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14350" indent="-514350">
              <a:buAutoNum type="arabicPeriod"/>
            </a:pP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Cutadapt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https://pypi.python.org/pypi/cutadapt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14350" indent="-514350">
              <a:buAutoNum type="arabicPeriod"/>
            </a:pP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Trim_Galore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http://www.bioinformatics.babraham.ac.uk/projects/trim_galore/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14350" indent="-514350">
              <a:buAutoNum type="arabicPeriod"/>
            </a:pP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featureCounts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(https://subread.sourceforge.net/featureCounts.html)</a:t>
            </a:r>
          </a:p>
          <a:p>
            <a:pPr marL="514350" indent="-514350"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(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http://www.r-project.org/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14350" indent="-514350"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DESeq2 – part of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bioconductor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(http://www.bioconductor.org/) </a:t>
            </a:r>
          </a:p>
        </p:txBody>
      </p:sp>
    </p:spTree>
    <p:extLst>
      <p:ext uri="{BB962C8B-B14F-4D97-AF65-F5344CB8AC3E}">
        <p14:creationId xmlns:p14="http://schemas.microsoft.com/office/powerpoint/2010/main" val="2978864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D94FB-C144-45C6-A4FC-73B614DB2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D35DF-9902-4905-ACEF-578E50D77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in this practical comes from: 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Yeast data for mapping comes from GEO accession SRR453566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Yeast genome data and GTF models come from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Ensembl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http://www.ensembl.org/Saccharomyces_cerevisiae/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https://github.com/rajeshgazara/RNA-seq_tutorial/</a:t>
            </a:r>
          </a:p>
        </p:txBody>
      </p:sp>
    </p:spTree>
    <p:extLst>
      <p:ext uri="{BB962C8B-B14F-4D97-AF65-F5344CB8AC3E}">
        <p14:creationId xmlns:p14="http://schemas.microsoft.com/office/powerpoint/2010/main" val="1519711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B33DBC-CF37-4E0F-BB10-7D5321B8606C}"/>
              </a:ext>
            </a:extLst>
          </p:cNvPr>
          <p:cNvSpPr txBox="1"/>
          <p:nvPr/>
        </p:nvSpPr>
        <p:spPr>
          <a:xfrm>
            <a:off x="962025" y="1504949"/>
            <a:ext cx="977265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session we will go through all of the steps of RNA-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Seq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analysis in order to identify differential expressed genes, which will include: 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Reads Quality control</a:t>
            </a:r>
          </a:p>
          <a:p>
            <a:pPr marL="342900" indent="-342900"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Filtering and trimming of reads</a:t>
            </a:r>
          </a:p>
          <a:p>
            <a:pPr marL="342900" indent="-342900"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genome index file </a:t>
            </a:r>
          </a:p>
          <a:p>
            <a:pPr marL="342900" indent="-342900"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Mapping filtered reads to a reference genome</a:t>
            </a:r>
          </a:p>
          <a:p>
            <a:pPr marL="342900" indent="-342900"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Mapping Stats</a:t>
            </a:r>
          </a:p>
          <a:p>
            <a:pPr marL="342900" indent="-342900"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quantification</a:t>
            </a:r>
          </a:p>
          <a:p>
            <a:pPr marL="342900" indent="-342900"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expression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1BC7A9-A713-428E-99D7-C51D7E1B8BCE}"/>
              </a:ext>
            </a:extLst>
          </p:cNvPr>
          <p:cNvSpPr txBox="1"/>
          <p:nvPr/>
        </p:nvSpPr>
        <p:spPr>
          <a:xfrm>
            <a:off x="2314575" y="22490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 of this session</a:t>
            </a:r>
          </a:p>
        </p:txBody>
      </p:sp>
    </p:spTree>
    <p:extLst>
      <p:ext uri="{BB962C8B-B14F-4D97-AF65-F5344CB8AC3E}">
        <p14:creationId xmlns:p14="http://schemas.microsoft.com/office/powerpoint/2010/main" val="453305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B33DBC-CF37-4E0F-BB10-7D5321B8606C}"/>
              </a:ext>
            </a:extLst>
          </p:cNvPr>
          <p:cNvSpPr txBox="1"/>
          <p:nvPr/>
        </p:nvSpPr>
        <p:spPr>
          <a:xfrm>
            <a:off x="962025" y="1504949"/>
            <a:ext cx="9772650" cy="1818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transcriptome is the set of all RNAs, including mRNAs, rRNAs, tRNAs and other non-coding RNAs in a cell.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Transcriptome studies are essential to understand expressed gene of any organism under a particular condition or developmental stage.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4" descr="GOENOMICS - World of biological sequences">
            <a:extLst>
              <a:ext uri="{FF2B5EF4-FFF2-40B4-BE49-F238E27FC236}">
                <a16:creationId xmlns:a16="http://schemas.microsoft.com/office/drawing/2014/main" id="{4005BB00-69CB-47F0-A7FD-62066E5F3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" y="74285"/>
            <a:ext cx="2467080" cy="151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47D037-A60B-43D8-945E-FF877D9F40D7}"/>
              </a:ext>
            </a:extLst>
          </p:cNvPr>
          <p:cNvSpPr txBox="1"/>
          <p:nvPr/>
        </p:nvSpPr>
        <p:spPr>
          <a:xfrm>
            <a:off x="3076575" y="237508"/>
            <a:ext cx="4597747" cy="7521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Transcriptome</a:t>
            </a:r>
            <a:endParaRPr lang="en-US" sz="3600" b="1" i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7F1557-7C83-476F-B30E-0B7E787B69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53" t="42815" r="40083" b="20592"/>
          <a:stretch/>
        </p:blipFill>
        <p:spPr>
          <a:xfrm>
            <a:off x="2666365" y="3434080"/>
            <a:ext cx="6889413" cy="295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40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7750" y="1460319"/>
            <a:ext cx="9326618" cy="90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the process of sequencing the transcriptome.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30BF3D-0F4A-4AFD-8E65-340F7045FC7B}"/>
              </a:ext>
            </a:extLst>
          </p:cNvPr>
          <p:cNvSpPr txBox="1"/>
          <p:nvPr/>
        </p:nvSpPr>
        <p:spPr>
          <a:xfrm>
            <a:off x="2381250" y="336295"/>
            <a:ext cx="7454134" cy="496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Transcriptome sequencing ands its application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A43B2B7-6C6F-4274-ABE2-37FD49F6F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424277"/>
              </p:ext>
            </p:extLst>
          </p:nvPr>
        </p:nvGraphicFramePr>
        <p:xfrm>
          <a:off x="824427" y="2211441"/>
          <a:ext cx="10196624" cy="3635267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2898457">
                  <a:extLst>
                    <a:ext uri="{9D8B030D-6E8A-4147-A177-3AD203B41FA5}">
                      <a16:colId xmlns:a16="http://schemas.microsoft.com/office/drawing/2014/main" val="4189520596"/>
                    </a:ext>
                  </a:extLst>
                </a:gridCol>
                <a:gridCol w="7298167">
                  <a:extLst>
                    <a:ext uri="{9D8B030D-6E8A-4147-A177-3AD203B41FA5}">
                      <a16:colId xmlns:a16="http://schemas.microsoft.com/office/drawing/2014/main" val="751600783"/>
                    </a:ext>
                  </a:extLst>
                </a:gridCol>
              </a:tblGrid>
              <a:tr h="307053"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RNA sequencing method</a:t>
                      </a:r>
                      <a:br>
                        <a:rPr lang="en-IN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IN" sz="18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753" marR="16753" marT="16753" marB="1675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 and benefits</a:t>
                      </a:r>
                      <a:br>
                        <a:rPr lang="en-IN" sz="18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IN" sz="1800" b="1" i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753" marR="16753" marT="16753" marB="1675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1404176"/>
                  </a:ext>
                </a:extLst>
              </a:tr>
              <a:tr h="339879"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RNA</a:t>
                      </a:r>
                      <a:br>
                        <a:rPr lang="en-IN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IN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Whole transcriptome</a:t>
                      </a:r>
                      <a:br>
                        <a:rPr lang="en-IN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IN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753" marR="16753" marT="16753" marB="1675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Whole transcriptome analysis to examine coding and noncoding RNA simultaneously; suitable for novel discovery.</a:t>
                      </a:r>
                    </a:p>
                  </a:txBody>
                  <a:tcPr marL="16753" marR="16753" marT="16753" marB="1675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9282069"/>
                  </a:ext>
                </a:extLst>
              </a:tr>
              <a:tr h="450153"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mRNA sequencing</a:t>
                      </a:r>
                    </a:p>
                  </a:txBody>
                  <a:tcPr marL="16753" marR="16753" marT="16753" marB="1675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sequence all messenger RNA for gene expression analysis; able to identify novel and known content</a:t>
                      </a:r>
                    </a:p>
                  </a:txBody>
                  <a:tcPr marL="16753" marR="16753" marT="16753" marB="1675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8827943"/>
                  </a:ext>
                </a:extLst>
              </a:tr>
              <a:tr h="542260"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smRNA</a:t>
                      </a:r>
                      <a:r>
                        <a:rPr lang="en-IN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sequencing</a:t>
                      </a:r>
                      <a:br>
                        <a:rPr lang="en-IN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IN" sz="1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753" marR="16753" marT="16753" marB="1675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Isolation of small RNA to focus study on noncoding RNA to identify novel and known content such as microRNA (miRNA)</a:t>
                      </a:r>
                      <a:br>
                        <a:rPr lang="en-US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sz="1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753" marR="16753" marT="16753" marB="1675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40323"/>
                  </a:ext>
                </a:extLst>
              </a:tr>
              <a:tr h="758043"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Targeted RNA sequencing</a:t>
                      </a:r>
                      <a:br>
                        <a:rPr lang="en-IN" sz="1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IN" sz="1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753" marR="16753" marT="16753" marB="1675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Sequencing specific transcripts of interest to focus efforts and lower cost to analyze specific genes of interest.</a:t>
                      </a:r>
                    </a:p>
                  </a:txBody>
                  <a:tcPr marL="16753" marR="16753" marT="16753" marB="1675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52721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2350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5809" y="1659926"/>
            <a:ext cx="9896965" cy="4024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en-US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throughput Sequencing technologies applicable to RNA-Seq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 Read sequencing platforms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Illumina (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NovaSeq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Hi-Seq, Mi-Seq and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NextSeq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–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length 50–300 base pairs (bp) long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Ion Torrent (Ion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GeneStudio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length: up to 600 bp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 Read sequencing platforms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PacBio 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length: </a:t>
            </a:r>
            <a:r>
              <a:rPr lang="en-IN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15–20 kb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Oxford Nanopore (</a:t>
            </a:r>
            <a:r>
              <a:rPr lang="en-US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MinION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GridIon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length: 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10-100 kb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B00944-74C0-432B-B412-0B52DFC935FF}"/>
              </a:ext>
            </a:extLst>
          </p:cNvPr>
          <p:cNvSpPr txBox="1"/>
          <p:nvPr/>
        </p:nvSpPr>
        <p:spPr>
          <a:xfrm>
            <a:off x="2368933" y="217214"/>
            <a:ext cx="7454134" cy="69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Sequencing Platforms</a:t>
            </a:r>
          </a:p>
        </p:txBody>
      </p:sp>
    </p:spTree>
    <p:extLst>
      <p:ext uri="{BB962C8B-B14F-4D97-AF65-F5344CB8AC3E}">
        <p14:creationId xmlns:p14="http://schemas.microsoft.com/office/powerpoint/2010/main" val="3001152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AF53B6-0DD9-4A22-A623-3D02B6C6F6D7}"/>
              </a:ext>
            </a:extLst>
          </p:cNvPr>
          <p:cNvSpPr txBox="1"/>
          <p:nvPr/>
        </p:nvSpPr>
        <p:spPr>
          <a:xfrm>
            <a:off x="4581940" y="6567099"/>
            <a:ext cx="103932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https://biocorecrg.github.io/PHINDaccess_RNAseq_2020/library.html; https://www.mdpi.com/1422-0067/20/23/6083#</a:t>
            </a:r>
          </a:p>
          <a:p>
            <a:endParaRPr lang="en-IN" sz="12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36673C-5F57-438E-B8FB-0F211E9933A4}"/>
              </a:ext>
            </a:extLst>
          </p:cNvPr>
          <p:cNvGrpSpPr/>
          <p:nvPr/>
        </p:nvGrpSpPr>
        <p:grpSpPr>
          <a:xfrm>
            <a:off x="759104" y="1204524"/>
            <a:ext cx="9447553" cy="5362575"/>
            <a:chOff x="759104" y="1085849"/>
            <a:chExt cx="9447553" cy="5362575"/>
          </a:xfrm>
        </p:grpSpPr>
        <p:pic>
          <p:nvPicPr>
            <p:cNvPr id="9218" name="Picture 2" descr="mRNA-seq">
              <a:extLst>
                <a:ext uri="{FF2B5EF4-FFF2-40B4-BE49-F238E27FC236}">
                  <a16:creationId xmlns:a16="http://schemas.microsoft.com/office/drawing/2014/main" id="{23FE8091-4742-4E7C-8193-1BB097552B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3489" y="1085849"/>
              <a:ext cx="6173168" cy="5362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831E146A-D182-4A26-A4D8-763666AED7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5" r="6082" b="63442"/>
            <a:stretch/>
          </p:blipFill>
          <p:spPr bwMode="auto">
            <a:xfrm>
              <a:off x="759104" y="1136167"/>
              <a:ext cx="4371360" cy="1594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89BA0C6-60A3-4E3F-851B-9E5F05CB5BAF}"/>
                </a:ext>
              </a:extLst>
            </p:cNvPr>
            <p:cNvSpPr/>
            <p:nvPr/>
          </p:nvSpPr>
          <p:spPr>
            <a:xfrm>
              <a:off x="4062064" y="5067300"/>
              <a:ext cx="6120000" cy="135254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A98052E-146D-4C1E-A029-5127E69E9CB5}"/>
              </a:ext>
            </a:extLst>
          </p:cNvPr>
          <p:cNvSpPr txBox="1"/>
          <p:nvPr/>
        </p:nvSpPr>
        <p:spPr>
          <a:xfrm>
            <a:off x="3409950" y="105364"/>
            <a:ext cx="659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RNA Sequencing Steps</a:t>
            </a:r>
            <a:endParaRPr lang="en-IN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4B5B8E-980E-4597-A380-DD6F0B9F2114}"/>
              </a:ext>
            </a:extLst>
          </p:cNvPr>
          <p:cNvSpPr/>
          <p:nvPr/>
        </p:nvSpPr>
        <p:spPr>
          <a:xfrm>
            <a:off x="1038225" y="854557"/>
            <a:ext cx="3219450" cy="3790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Experiment Design</a:t>
            </a:r>
            <a:endParaRPr lang="en-IN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051A2C-3070-4298-AAF9-8E978E4CB243}"/>
              </a:ext>
            </a:extLst>
          </p:cNvPr>
          <p:cNvSpPr txBox="1"/>
          <p:nvPr/>
        </p:nvSpPr>
        <p:spPr>
          <a:xfrm>
            <a:off x="5876925" y="1095375"/>
            <a:ext cx="5810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B81AD-8561-4CFB-A8F1-2116F00D6625}"/>
              </a:ext>
            </a:extLst>
          </p:cNvPr>
          <p:cNvSpPr txBox="1"/>
          <p:nvPr/>
        </p:nvSpPr>
        <p:spPr>
          <a:xfrm>
            <a:off x="5676900" y="2952750"/>
            <a:ext cx="5810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4511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E3390C-B61A-41BC-91DB-DAEC05BB8A24}"/>
              </a:ext>
            </a:extLst>
          </p:cNvPr>
          <p:cNvSpPr txBox="1">
            <a:spLocks/>
          </p:cNvSpPr>
          <p:nvPr/>
        </p:nvSpPr>
        <p:spPr>
          <a:xfrm>
            <a:off x="1499746" y="2620"/>
            <a:ext cx="9158476" cy="9656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Single-end and Paired-end Sequencing</a:t>
            </a:r>
            <a:endParaRPr lang="en-US" sz="3600" b="1" kern="12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0BBE8D-BBC6-4684-A47A-B606EB375D88}"/>
              </a:ext>
            </a:extLst>
          </p:cNvPr>
          <p:cNvSpPr txBox="1"/>
          <p:nvPr/>
        </p:nvSpPr>
        <p:spPr>
          <a:xfrm>
            <a:off x="255181" y="895323"/>
            <a:ext cx="12014791" cy="1656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E1928"/>
                </a:solidFill>
                <a:effectLst/>
                <a:latin typeface="Google Sans"/>
              </a:rPr>
              <a:t>Single-end RNA sequencing reads a fragment from one end to the other.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E1928"/>
                </a:solidFill>
                <a:latin typeface="Google Sans"/>
              </a:rPr>
              <a:t>P</a:t>
            </a:r>
            <a:r>
              <a:rPr lang="en-US" b="0" i="0" dirty="0">
                <a:solidFill>
                  <a:srgbClr val="1E1928"/>
                </a:solidFill>
                <a:effectLst/>
                <a:latin typeface="Google Sans"/>
              </a:rPr>
              <a:t>aired-end RNA sequencing reads both ends of the fragment. </a:t>
            </a:r>
          </a:p>
          <a:p>
            <a:br>
              <a:rPr lang="en-US" b="0" i="0" dirty="0">
                <a:solidFill>
                  <a:srgbClr val="1E1928"/>
                </a:solidFill>
                <a:effectLst/>
                <a:latin typeface="Google Sans"/>
              </a:rPr>
            </a:b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Single-end or Paired end?</a:t>
            </a:r>
          </a:p>
          <a:p>
            <a:pPr marL="346075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6075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Depends on what your goals are.</a:t>
            </a:r>
          </a:p>
          <a:p>
            <a:pPr marL="346075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example:</a:t>
            </a:r>
          </a:p>
          <a:p>
            <a:pPr marL="117475" lvl="1">
              <a:lnSpc>
                <a:spcPct val="90000"/>
              </a:lnSpc>
              <a:spcAft>
                <a:spcPts val="600"/>
              </a:spcAft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 For identification of novel transcripts, paired-end reads are preferred.</a:t>
            </a:r>
          </a:p>
          <a:p>
            <a:pPr marL="117475" lvl="1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ii) For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smRNA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-seq, single-end reads can be a good choice.</a:t>
            </a:r>
          </a:p>
          <a:p>
            <a:pPr marL="117475" lvl="1"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0" name="Picture 4" descr="2. Séquençage single-end et paired-end. Dans le premier, les fragments... |  Download Scientific Diagram">
            <a:extLst>
              <a:ext uri="{FF2B5EF4-FFF2-40B4-BE49-F238E27FC236}">
                <a16:creationId xmlns:a16="http://schemas.microsoft.com/office/drawing/2014/main" id="{5EA672AC-F8F7-43D3-8E1F-42B20769D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877" y="3361487"/>
            <a:ext cx="4954772" cy="337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109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2679D1AF-46AA-49E7-8C9D-0797AEB75F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22"/>
          <a:stretch/>
        </p:blipFill>
        <p:spPr bwMode="auto">
          <a:xfrm>
            <a:off x="5259388" y="192673"/>
            <a:ext cx="6665041" cy="617955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483823A7-DDC2-4D3F-BEA4-DE4BF10A9A2A}"/>
              </a:ext>
            </a:extLst>
          </p:cNvPr>
          <p:cNvSpPr txBox="1"/>
          <p:nvPr/>
        </p:nvSpPr>
        <p:spPr>
          <a:xfrm>
            <a:off x="5259388" y="6556375"/>
            <a:ext cx="6342063" cy="30162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IN" sz="1300">
                <a:solidFill>
                  <a:srgbClr val="FFFFFF"/>
                </a:solidFill>
              </a:rPr>
              <a:t>https://biocorecrg.github.io/PHINDaccess_RNAseq_2020/workflow.html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59E6921-9756-48D0-8024-C27E20938463}"/>
              </a:ext>
            </a:extLst>
          </p:cNvPr>
          <p:cNvSpPr txBox="1">
            <a:spLocks/>
          </p:cNvSpPr>
          <p:nvPr/>
        </p:nvSpPr>
        <p:spPr>
          <a:xfrm>
            <a:off x="-1038225" y="50801"/>
            <a:ext cx="10515600" cy="692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RNA-seq Bioinformatics Analysis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688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2B672A-7FFB-45F1-BAFA-6404B4D391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59" t="24227" r="29791" b="25557"/>
          <a:stretch/>
        </p:blipFill>
        <p:spPr>
          <a:xfrm>
            <a:off x="1828800" y="684171"/>
            <a:ext cx="9423540" cy="542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320948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9133</TotalTime>
  <Words>762</Words>
  <Application>Microsoft Office PowerPoint</Application>
  <PresentationFormat>Widescreen</PresentationFormat>
  <Paragraphs>106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Google Sans</vt:lpstr>
      <vt:lpstr>Times New Roman</vt:lpstr>
      <vt:lpstr>Tw Cen MT</vt:lpstr>
      <vt:lpstr>Wingdings</vt:lpstr>
      <vt:lpstr>Droplet</vt:lpstr>
      <vt:lpstr>Big data analysis insights into transcriptomics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Mapping RNA-seq reads on reference genome</vt:lpstr>
      <vt:lpstr>Software</vt:lpstr>
      <vt:lpstr>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Rajesh Kumar Gazara</dc:creator>
  <cp:lastModifiedBy>Rajesh Kumar Gazara</cp:lastModifiedBy>
  <cp:revision>37</cp:revision>
  <dcterms:created xsi:type="dcterms:W3CDTF">2024-01-30T14:15:35Z</dcterms:created>
  <dcterms:modified xsi:type="dcterms:W3CDTF">2024-02-13T05:30:42Z</dcterms:modified>
</cp:coreProperties>
</file>